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3" r:id="rId1"/>
  </p:sldMasterIdLst>
  <p:sldIdLst>
    <p:sldId id="256" r:id="rId2"/>
    <p:sldId id="280" r:id="rId3"/>
    <p:sldId id="284" r:id="rId4"/>
    <p:sldId id="282" r:id="rId5"/>
    <p:sldId id="270" r:id="rId6"/>
    <p:sldId id="273" r:id="rId7"/>
    <p:sldId id="257" r:id="rId8"/>
    <p:sldId id="262" r:id="rId9"/>
    <p:sldId id="264" r:id="rId10"/>
    <p:sldId id="272" r:id="rId11"/>
    <p:sldId id="277" r:id="rId12"/>
    <p:sldId id="258" r:id="rId13"/>
    <p:sldId id="279" r:id="rId14"/>
    <p:sldId id="269" r:id="rId15"/>
    <p:sldId id="276" r:id="rId16"/>
    <p:sldId id="278" r:id="rId17"/>
    <p:sldId id="283" r:id="rId18"/>
    <p:sldId id="285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050"/>
    <a:srgbClr val="F496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721"/>
    <p:restoredTop sz="96291"/>
  </p:normalViewPr>
  <p:slideViewPr>
    <p:cSldViewPr snapToGrid="0" snapToObjects="1">
      <p:cViewPr varScale="1">
        <p:scale>
          <a:sx n="115" d="100"/>
          <a:sy n="115" d="100"/>
        </p:scale>
        <p:origin x="240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50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F1FE6-6D41-EE43-8F33-BA28F2C0D124}" type="datetimeFigureOut">
              <a:rPr lang="en-US" smtClean="0"/>
              <a:t>6/17/20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227361-F1ED-324D-A408-C7D90FC60D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2796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F1FE6-6D41-EE43-8F33-BA28F2C0D124}" type="datetimeFigureOut">
              <a:rPr lang="en-US" smtClean="0"/>
              <a:t>6/17/20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227361-F1ED-324D-A408-C7D90FC60D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9834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F1FE6-6D41-EE43-8F33-BA28F2C0D124}" type="datetimeFigureOut">
              <a:rPr lang="en-US" smtClean="0"/>
              <a:t>6/17/20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227361-F1ED-324D-A408-C7D90FC60DEC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417665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F1FE6-6D41-EE43-8F33-BA28F2C0D124}" type="datetimeFigureOut">
              <a:rPr lang="en-US" smtClean="0"/>
              <a:t>6/17/20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227361-F1ED-324D-A408-C7D90FC60D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191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F1FE6-6D41-EE43-8F33-BA28F2C0D124}" type="datetimeFigureOut">
              <a:rPr lang="en-US" smtClean="0"/>
              <a:t>6/17/20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227361-F1ED-324D-A408-C7D90FC60DEC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9582757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F1FE6-6D41-EE43-8F33-BA28F2C0D124}" type="datetimeFigureOut">
              <a:rPr lang="en-US" smtClean="0"/>
              <a:t>6/17/20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227361-F1ED-324D-A408-C7D90FC60D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32148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F1FE6-6D41-EE43-8F33-BA28F2C0D124}" type="datetimeFigureOut">
              <a:rPr lang="en-US" smtClean="0"/>
              <a:t>6/17/20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227361-F1ED-324D-A408-C7D90FC60D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6321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F1FE6-6D41-EE43-8F33-BA28F2C0D124}" type="datetimeFigureOut">
              <a:rPr lang="en-US" smtClean="0"/>
              <a:t>6/17/20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227361-F1ED-324D-A408-C7D90FC60D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0828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F1FE6-6D41-EE43-8F33-BA28F2C0D124}" type="datetimeFigureOut">
              <a:rPr lang="en-US" smtClean="0"/>
              <a:t>6/17/20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227361-F1ED-324D-A408-C7D90FC60D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8837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F1FE6-6D41-EE43-8F33-BA28F2C0D124}" type="datetimeFigureOut">
              <a:rPr lang="en-US" smtClean="0"/>
              <a:t>6/17/20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227361-F1ED-324D-A408-C7D90FC60D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8664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F1FE6-6D41-EE43-8F33-BA28F2C0D124}" type="datetimeFigureOut">
              <a:rPr lang="en-US" smtClean="0"/>
              <a:t>6/17/20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227361-F1ED-324D-A408-C7D90FC60D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4478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F1FE6-6D41-EE43-8F33-BA28F2C0D124}" type="datetimeFigureOut">
              <a:rPr lang="en-US" smtClean="0"/>
              <a:t>6/17/20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227361-F1ED-324D-A408-C7D90FC60D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9098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F1FE6-6D41-EE43-8F33-BA28F2C0D124}" type="datetimeFigureOut">
              <a:rPr lang="en-US" smtClean="0"/>
              <a:t>6/17/20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227361-F1ED-324D-A408-C7D90FC60D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8849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F1FE6-6D41-EE43-8F33-BA28F2C0D124}" type="datetimeFigureOut">
              <a:rPr lang="en-US" smtClean="0"/>
              <a:t>6/17/20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227361-F1ED-324D-A408-C7D90FC60D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0062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F1FE6-6D41-EE43-8F33-BA28F2C0D124}" type="datetimeFigureOut">
              <a:rPr lang="en-US" smtClean="0"/>
              <a:t>6/17/20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227361-F1ED-324D-A408-C7D90FC60D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9963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F1FE6-6D41-EE43-8F33-BA28F2C0D124}" type="datetimeFigureOut">
              <a:rPr lang="en-US" smtClean="0"/>
              <a:t>6/17/20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227361-F1ED-324D-A408-C7D90FC60D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3252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50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FF1FE6-6D41-EE43-8F33-BA28F2C0D124}" type="datetimeFigureOut">
              <a:rPr lang="en-US" smtClean="0"/>
              <a:t>6/17/20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01227361-F1ED-324D-A408-C7D90FC60D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73552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  <p:sldLayoutId id="2147483735" r:id="rId12"/>
    <p:sldLayoutId id="2147483736" r:id="rId13"/>
    <p:sldLayoutId id="2147483737" r:id="rId14"/>
    <p:sldLayoutId id="2147483738" r:id="rId15"/>
    <p:sldLayoutId id="214748373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www.ncbi.nlm.nih.gov/protein/QIQ54048.1?report=fasta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4CE848-0866-ED47-85BD-8C4BB1CCB0E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Binding Affinities of Coronaviruses on the Human Receptor ACE2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6001177-3AA8-AC46-B9B6-7F98191356B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Bowen Bao</a:t>
            </a:r>
          </a:p>
        </p:txBody>
      </p:sp>
    </p:spTree>
    <p:extLst>
      <p:ext uri="{BB962C8B-B14F-4D97-AF65-F5344CB8AC3E}">
        <p14:creationId xmlns:p14="http://schemas.microsoft.com/office/powerpoint/2010/main" val="24531995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34D723-692D-5C43-9AB5-3FCD753489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SARS</a:t>
            </a:r>
            <a:r>
              <a:rPr lang="zh-CN" altLang="en-US" dirty="0"/>
              <a:t> </a:t>
            </a:r>
            <a:r>
              <a:rPr lang="en-US" altLang="zh-CN" dirty="0" err="1"/>
              <a:t>CoV</a:t>
            </a:r>
            <a:r>
              <a:rPr lang="zh-CN" altLang="en-US" dirty="0"/>
              <a:t> </a:t>
            </a:r>
            <a:r>
              <a:rPr lang="en-US" altLang="zh-CN" dirty="0"/>
              <a:t>(5XLR)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D24916-A40C-EF41-9A3B-DC9853E1F7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DE237B-9E85-2142-A2BE-E8AA062459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81602"/>
            <a:ext cx="12192000" cy="4859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0241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3693A2-7227-B34D-A8A1-AAE62986B1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9729409" cy="1320800"/>
          </a:xfrm>
        </p:spPr>
        <p:txBody>
          <a:bodyPr>
            <a:normAutofit fontScale="90000"/>
          </a:bodyPr>
          <a:lstStyle/>
          <a:p>
            <a:r>
              <a:rPr lang="en-US" dirty="0"/>
              <a:t>SARS Spike Protein and ACE2 Interaction (3D0G)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607EFF-4888-6F41-AB7D-73428B1908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8BD921-C535-304D-AA8E-2EAEFF6AE1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24402"/>
            <a:ext cx="12192000" cy="5233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6617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A36CC4-1BAB-8348-8E43-B788E10D7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Bat</a:t>
            </a:r>
            <a:r>
              <a:rPr lang="zh-CN" altLang="en-US" dirty="0"/>
              <a:t> </a:t>
            </a:r>
            <a:r>
              <a:rPr lang="en-US" altLang="zh-CN" dirty="0"/>
              <a:t>Spike</a:t>
            </a:r>
            <a:r>
              <a:rPr lang="zh-CN" altLang="en-US" dirty="0"/>
              <a:t> </a:t>
            </a:r>
            <a:r>
              <a:rPr lang="en-US" altLang="zh-CN" dirty="0"/>
              <a:t>Protein</a:t>
            </a:r>
            <a:r>
              <a:rPr lang="zh-CN" altLang="en-US" dirty="0"/>
              <a:t> </a:t>
            </a:r>
            <a:r>
              <a:rPr lang="en-US" altLang="zh-CN" dirty="0"/>
              <a:t>(5GYQ)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600826-F525-A543-93EE-ADC7D2430C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8074"/>
            <a:ext cx="12192000" cy="526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0085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36323A-664E-614C-96E5-297203E553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Bat Spike Protein and ACE2 Interaction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11ABC6-64CD-094A-AB2F-6483E8DCF8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7D403C-0ECA-FA4B-919D-20CFB38091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77325"/>
            <a:ext cx="12192000" cy="498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4916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4A7252-D9C0-8D4C-BC03-FDBBEF0BA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Pangolin</a:t>
            </a:r>
            <a:r>
              <a:rPr lang="zh-CN" altLang="en-US" dirty="0"/>
              <a:t> </a:t>
            </a:r>
            <a:r>
              <a:rPr lang="en-US" altLang="zh-CN" dirty="0"/>
              <a:t>Spike</a:t>
            </a:r>
            <a:r>
              <a:rPr lang="zh-CN" altLang="en-US" dirty="0"/>
              <a:t> </a:t>
            </a:r>
            <a:r>
              <a:rPr lang="en-US" altLang="zh-CN" dirty="0"/>
              <a:t>Protein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93ECFD-1146-4941-A722-75AE4BD7D3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8181" y="1930400"/>
            <a:ext cx="4746003" cy="3880773"/>
          </a:xfrm>
        </p:spPr>
        <p:txBody>
          <a:bodyPr/>
          <a:lstStyle/>
          <a:p>
            <a:endParaRPr lang="en-US" altLang="zh-CN" dirty="0">
              <a:hlinkClick r:id="rId2"/>
            </a:endParaRPr>
          </a:p>
          <a:p>
            <a:r>
              <a:rPr lang="en-US" altLang="zh-CN" dirty="0">
                <a:hlinkClick r:id="rId2"/>
              </a:rPr>
              <a:t>FASTA:</a:t>
            </a:r>
            <a:r>
              <a:rPr lang="zh-CN" altLang="en-US" dirty="0">
                <a:hlinkClick r:id="rId2"/>
              </a:rPr>
              <a:t> </a:t>
            </a:r>
            <a:r>
              <a:rPr lang="en-US" dirty="0">
                <a:hlinkClick r:id="rId2"/>
              </a:rPr>
              <a:t>https://www.ncbi.nlm.nih.gov/protein/QIQ54048.1?report=fasta</a:t>
            </a:r>
            <a:endParaRPr lang="en-US" dirty="0"/>
          </a:p>
          <a:p>
            <a:r>
              <a:rPr lang="en-US" altLang="zh-CN" dirty="0"/>
              <a:t>Not</a:t>
            </a:r>
            <a:r>
              <a:rPr lang="zh-CN" altLang="en-US" dirty="0"/>
              <a:t> </a:t>
            </a:r>
            <a:r>
              <a:rPr lang="en-US" altLang="zh-CN" dirty="0"/>
              <a:t>found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PDB</a:t>
            </a:r>
          </a:p>
          <a:p>
            <a:r>
              <a:rPr lang="en-US" altLang="zh-CN" dirty="0"/>
              <a:t>Built</a:t>
            </a:r>
            <a:r>
              <a:rPr lang="zh-CN" altLang="en-US" dirty="0"/>
              <a:t> </a:t>
            </a:r>
            <a:r>
              <a:rPr lang="en-US" altLang="zh-CN" dirty="0"/>
              <a:t>using</a:t>
            </a:r>
            <a:r>
              <a:rPr lang="zh-CN" altLang="en-US" dirty="0"/>
              <a:t> </a:t>
            </a:r>
            <a:r>
              <a:rPr lang="en-US" altLang="zh-CN" dirty="0"/>
              <a:t>Swiss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r>
              <a:rPr lang="zh-CN" altLang="en-US" dirty="0"/>
              <a:t> </a:t>
            </a:r>
            <a:r>
              <a:rPr lang="en-US" altLang="zh-CN" dirty="0"/>
              <a:t>after</a:t>
            </a:r>
            <a:r>
              <a:rPr lang="zh-CN" altLang="en-US" dirty="0"/>
              <a:t> </a:t>
            </a:r>
            <a:r>
              <a:rPr lang="en-US" altLang="zh-CN" dirty="0"/>
              <a:t>removing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missing</a:t>
            </a:r>
            <a:r>
              <a:rPr lang="zh-CN" altLang="en-US" dirty="0"/>
              <a:t> </a:t>
            </a:r>
            <a:r>
              <a:rPr lang="en-US" altLang="zh-CN" dirty="0"/>
              <a:t>‘X’s</a:t>
            </a:r>
          </a:p>
          <a:p>
            <a:r>
              <a:rPr lang="en-US" altLang="zh-CN" dirty="0"/>
              <a:t>Uses</a:t>
            </a:r>
            <a:r>
              <a:rPr lang="zh-CN" altLang="en-US" dirty="0"/>
              <a:t> </a:t>
            </a:r>
            <a:r>
              <a:rPr lang="en-US" altLang="zh-CN" dirty="0" err="1"/>
              <a:t>Covid</a:t>
            </a:r>
            <a:r>
              <a:rPr lang="zh-CN" altLang="en-US" dirty="0"/>
              <a:t> </a:t>
            </a:r>
            <a:r>
              <a:rPr lang="en-US" altLang="zh-CN" dirty="0"/>
              <a:t>19</a:t>
            </a:r>
            <a:r>
              <a:rPr lang="zh-CN" altLang="en-US" dirty="0"/>
              <a:t> </a:t>
            </a:r>
            <a:r>
              <a:rPr lang="en-US" altLang="zh-CN" dirty="0"/>
              <a:t>(6VYB)</a:t>
            </a:r>
            <a:r>
              <a:rPr lang="zh-CN" altLang="en-US" dirty="0"/>
              <a:t> </a:t>
            </a:r>
            <a:r>
              <a:rPr lang="en-US" altLang="zh-CN" dirty="0" err="1"/>
              <a:t>Fasta</a:t>
            </a:r>
            <a:r>
              <a:rPr lang="zh-CN" altLang="en-US" dirty="0"/>
              <a:t> </a:t>
            </a:r>
            <a:r>
              <a:rPr lang="en-US" altLang="zh-CN" dirty="0"/>
              <a:t>file</a:t>
            </a:r>
            <a:r>
              <a:rPr lang="zh-CN" altLang="en-US" dirty="0"/>
              <a:t> </a:t>
            </a: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template</a:t>
            </a:r>
          </a:p>
          <a:p>
            <a:r>
              <a:rPr lang="en-US" altLang="zh-CN" dirty="0"/>
              <a:t>PDB File from Swiss Model downloaded for energy analysis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8F8F16-1536-5B46-9494-82DCB8C82F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818" y="1471449"/>
            <a:ext cx="5305363" cy="5280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6811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2B017E-41F1-7948-9A32-CED9770A6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Pangolin – Swiss Model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224034-174E-3249-857D-E1C84059A1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C032FE-5A0B-6049-9469-60E9453996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59448"/>
            <a:ext cx="12192000" cy="5198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0740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8177E-4E74-9244-B4A5-30F18DCE9E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9707637" cy="1320800"/>
          </a:xfrm>
        </p:spPr>
        <p:txBody>
          <a:bodyPr/>
          <a:lstStyle/>
          <a:p>
            <a:r>
              <a:rPr lang="en-US" dirty="0"/>
              <a:t>Pangolin Spike Protein and ACE2 Interaction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FAF5F3-BF55-E24E-86F0-260F4CDA58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A52956-A115-7148-ACE1-3D17B30952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18551"/>
            <a:ext cx="12192000" cy="5039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9744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801A2A-9A6A-B241-91A3-4FCADAD7E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62F19B5-C610-A246-9E4D-7F377733F5E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Using </a:t>
                </a:r>
                <a:r>
                  <a:rPr lang="en-US" dirty="0" err="1"/>
                  <a:t>PyRosetta</a:t>
                </a:r>
                <a:r>
                  <a:rPr lang="en-US" dirty="0"/>
                  <a:t>, I calculate the binding energy using this formula: </a:t>
                </a:r>
                <a:endParaRPr lang="en-US" i="1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𝑏𝑖𝑛𝑑𝑖𝑛𝑔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𝑐𝑜𝑚𝑝𝑙𝑒𝑥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𝑠𝑝𝑖𝑘𝑒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𝑝𝑟𝑜𝑡𝑒𝑖𝑛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𝐴𝐶𝐸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effectLst/>
                  </a:rPr>
                  <a:t> </a:t>
                </a:r>
              </a:p>
              <a:p>
                <a:r>
                  <a:rPr lang="en-US" dirty="0"/>
                  <a:t>SARS CoV-2 has the highest binding affinity (lowest/ most stable binding energy)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62F19B5-C610-A246-9E4D-7F377733F5E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FFB154A0-C9FB-5846-9467-0DB35B0C52F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65016" y="3845491"/>
            <a:ext cx="8508986" cy="1640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3464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01D83E-9C03-0844-B5FC-C243F2CFB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987691-1C7E-F249-A563-6D43A1C560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515649"/>
            <a:ext cx="8596668" cy="4525713"/>
          </a:xfrm>
        </p:spPr>
        <p:txBody>
          <a:bodyPr/>
          <a:lstStyle/>
          <a:p>
            <a:r>
              <a:rPr lang="en-US" dirty="0"/>
              <a:t>Research of role of pangolins has only recently emerged</a:t>
            </a:r>
          </a:p>
          <a:p>
            <a:r>
              <a:rPr lang="en-US" dirty="0"/>
              <a:t>Most studies studies are on the crystal structures </a:t>
            </a:r>
          </a:p>
          <a:p>
            <a:r>
              <a:rPr lang="en-US" dirty="0"/>
              <a:t>Very little research has been done studying the binding affinity </a:t>
            </a:r>
          </a:p>
          <a:p>
            <a:r>
              <a:rPr lang="en-US" dirty="0"/>
              <a:t>Further research - can study the binding affinities of the interaction residues</a:t>
            </a:r>
          </a:p>
        </p:txBody>
      </p:sp>
    </p:spTree>
    <p:extLst>
      <p:ext uri="{BB962C8B-B14F-4D97-AF65-F5344CB8AC3E}">
        <p14:creationId xmlns:p14="http://schemas.microsoft.com/office/powerpoint/2010/main" val="41089885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FE2DC-45BD-0F44-BBAA-99BD8347F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Covid-19 Intermediary Host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48E039-9843-CE4F-8F82-B631C951AE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6095794"/>
            <a:ext cx="8596668" cy="489648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/>
              <a:t>Picture from: Zhang, </a:t>
            </a:r>
            <a:r>
              <a:rPr lang="en-US" dirty="0" err="1"/>
              <a:t>Chengxin</a:t>
            </a:r>
            <a:r>
              <a:rPr lang="en-US" dirty="0"/>
              <a:t> et al. “Protein Structure and Sequence Reanalysis of 2019-nCoV Genome Refutes Snakes as Its Intermediate Host and the Unique Similarity between Its Spike Protein Insertions and HIV-1.” </a:t>
            </a:r>
            <a:r>
              <a:rPr lang="en-US" i="1" dirty="0"/>
              <a:t>Journal of proteome research</a:t>
            </a:r>
            <a:r>
              <a:rPr lang="en-US" dirty="0"/>
              <a:t> vol. 19,4 (2020): 1351-1360. doi:10.1021/acs.jproteome.0c00129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7CA8D1-AF87-2845-9F63-8F9B11911A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0862" y="1392957"/>
            <a:ext cx="6463946" cy="4539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8988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D21087-EAC5-C442-9DF4-F869048987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18A7B4-B9C3-BD44-B3C1-DD15D8B39B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540701"/>
            <a:ext cx="8596668" cy="4500661"/>
          </a:xfrm>
        </p:spPr>
        <p:txBody>
          <a:bodyPr>
            <a:normAutofit/>
          </a:bodyPr>
          <a:lstStyle/>
          <a:p>
            <a:r>
              <a:rPr lang="en-US" dirty="0"/>
              <a:t>2019-nCoV infects the host cells through the interaction between the spike surface glycoprotein (S protein) and the human ACE2 receptor. </a:t>
            </a:r>
          </a:p>
          <a:p>
            <a:r>
              <a:rPr lang="en-US" dirty="0"/>
              <a:t>The spike protein binds to the human cell receptor, enters the human cell and begins infection. </a:t>
            </a:r>
          </a:p>
          <a:p>
            <a:r>
              <a:rPr lang="en-US" dirty="0"/>
              <a:t>It is the main component responsible for neutralizing host immune responses and primarily determines the infectivity of the coronavirus. </a:t>
            </a:r>
          </a:p>
          <a:p>
            <a:r>
              <a:rPr lang="en-US" dirty="0"/>
              <a:t>This study analyzes the binding energy between ACE2 and </a:t>
            </a:r>
          </a:p>
          <a:p>
            <a:pPr lvl="1"/>
            <a:r>
              <a:rPr lang="en-US" dirty="0"/>
              <a:t>(1) the bat coronavirus</a:t>
            </a:r>
          </a:p>
          <a:p>
            <a:pPr lvl="1"/>
            <a:r>
              <a:rPr lang="en-US" dirty="0"/>
              <a:t>(2) the pangolin coronavirus</a:t>
            </a:r>
          </a:p>
          <a:p>
            <a:pPr lvl="1"/>
            <a:r>
              <a:rPr lang="en-US" dirty="0"/>
              <a:t>(3) SARS </a:t>
            </a:r>
            <a:r>
              <a:rPr lang="en-US" dirty="0" err="1"/>
              <a:t>CoV</a:t>
            </a:r>
            <a:r>
              <a:rPr lang="en-US" dirty="0"/>
              <a:t> (2002)</a:t>
            </a:r>
          </a:p>
          <a:p>
            <a:pPr lvl="1"/>
            <a:r>
              <a:rPr lang="en-US" dirty="0"/>
              <a:t>(4) SARS CoV-2 (2019)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4285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3A9E9-4792-4148-9A59-40C090BD27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Previous Research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12575B-F235-4C48-AB79-50CE5016E3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018" y="1339792"/>
            <a:ext cx="7467598" cy="28833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AFA918F-89AE-344D-8B7E-7E05A2547B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018" y="4306571"/>
            <a:ext cx="7467598" cy="255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4356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2E0EE-72DC-A24F-A68C-8AA27DDCB6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4230997" cy="1320800"/>
          </a:xfrm>
        </p:spPr>
        <p:txBody>
          <a:bodyPr/>
          <a:lstStyle/>
          <a:p>
            <a:r>
              <a:rPr lang="en-US" altLang="zh-CN" dirty="0"/>
              <a:t>Comparing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Four</a:t>
            </a:r>
            <a:r>
              <a:rPr lang="zh-CN" altLang="en-US" dirty="0"/>
              <a:t> </a:t>
            </a:r>
            <a:r>
              <a:rPr lang="en-US" altLang="zh-CN" dirty="0"/>
              <a:t>Sequences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9CC81D-B1DE-FF47-9D4B-2F5D9D7BD0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SARS</a:t>
            </a:r>
            <a:r>
              <a:rPr lang="zh-CN" altLang="en-US" dirty="0"/>
              <a:t> </a:t>
            </a:r>
            <a:r>
              <a:rPr lang="en-US" altLang="zh-CN" dirty="0"/>
              <a:t>CoV-2 (2019)</a:t>
            </a:r>
          </a:p>
          <a:p>
            <a:r>
              <a:rPr lang="en-US" altLang="zh-CN" dirty="0"/>
              <a:t>SARS</a:t>
            </a:r>
            <a:r>
              <a:rPr lang="zh-CN" altLang="en-US" dirty="0"/>
              <a:t> </a:t>
            </a:r>
            <a:r>
              <a:rPr lang="en-US" altLang="zh-CN" dirty="0" err="1"/>
              <a:t>CoV</a:t>
            </a:r>
            <a:r>
              <a:rPr lang="zh-CN" altLang="en-US" dirty="0"/>
              <a:t> </a:t>
            </a:r>
            <a:r>
              <a:rPr lang="en-US" altLang="zh-CN" dirty="0"/>
              <a:t>(2002)</a:t>
            </a:r>
          </a:p>
          <a:p>
            <a:r>
              <a:rPr lang="en-US" altLang="zh-CN" dirty="0"/>
              <a:t>Pangolin </a:t>
            </a:r>
            <a:r>
              <a:rPr lang="en-US" altLang="zh-CN" dirty="0" err="1"/>
              <a:t>CoV</a:t>
            </a:r>
            <a:endParaRPr lang="en-US" altLang="zh-CN" dirty="0"/>
          </a:p>
          <a:p>
            <a:r>
              <a:rPr lang="en-US" altLang="zh-CN" dirty="0"/>
              <a:t>MERS</a:t>
            </a:r>
          </a:p>
          <a:p>
            <a:r>
              <a:rPr lang="en-US" altLang="zh-CN" dirty="0"/>
              <a:t>Bat </a:t>
            </a:r>
            <a:r>
              <a:rPr lang="en-US" altLang="zh-CN" dirty="0" err="1"/>
              <a:t>CoV</a:t>
            </a:r>
            <a:endParaRPr lang="en-US" altLang="zh-C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498CB9-35AD-F944-ABC9-9272CA960F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2133" y="0"/>
            <a:ext cx="7129867" cy="6834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4438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029F1-2E5C-764E-94B9-6408CBE2F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Binding Sites (Receptor Binding Domain)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1EAE7B-01EB-314B-97B1-029F73AECC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40A7F8-0043-5B4D-A2A0-229DA54639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938" y="1492469"/>
            <a:ext cx="8768063" cy="5365531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AA4C6E37-69DB-A041-B143-45F6737776E2}"/>
              </a:ext>
            </a:extLst>
          </p:cNvPr>
          <p:cNvSpPr/>
          <p:nvPr/>
        </p:nvSpPr>
        <p:spPr>
          <a:xfrm>
            <a:off x="7746124" y="1786926"/>
            <a:ext cx="1527878" cy="1103586"/>
          </a:xfrm>
          <a:prstGeom prst="roundRect">
            <a:avLst/>
          </a:prstGeom>
          <a:solidFill>
            <a:srgbClr val="F496CB">
              <a:alpha val="2588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2268A53-F71F-A047-8D90-EB0AB1C8C140}"/>
              </a:ext>
            </a:extLst>
          </p:cNvPr>
          <p:cNvSpPr/>
          <p:nvPr/>
        </p:nvSpPr>
        <p:spPr>
          <a:xfrm>
            <a:off x="1876097" y="3715573"/>
            <a:ext cx="7397904" cy="1174492"/>
          </a:xfrm>
          <a:prstGeom prst="roundRect">
            <a:avLst/>
          </a:prstGeom>
          <a:solidFill>
            <a:srgbClr val="F496CB">
              <a:alpha val="2588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D969200-1C1C-6E4E-A5DA-7B1B797C560F}"/>
              </a:ext>
            </a:extLst>
          </p:cNvPr>
          <p:cNvSpPr/>
          <p:nvPr/>
        </p:nvSpPr>
        <p:spPr>
          <a:xfrm>
            <a:off x="1876096" y="5706703"/>
            <a:ext cx="7397905" cy="1151297"/>
          </a:xfrm>
          <a:prstGeom prst="roundRect">
            <a:avLst/>
          </a:prstGeom>
          <a:solidFill>
            <a:srgbClr val="F496CB">
              <a:alpha val="2588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544B6D7-8630-A549-BD3B-2250511BA24D}"/>
              </a:ext>
            </a:extLst>
          </p:cNvPr>
          <p:cNvSpPr/>
          <p:nvPr/>
        </p:nvSpPr>
        <p:spPr>
          <a:xfrm flipV="1">
            <a:off x="4083905" y="3456864"/>
            <a:ext cx="137160" cy="138798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F1D66A8-9040-234F-8DDE-31E5F8C9E97E}"/>
              </a:ext>
            </a:extLst>
          </p:cNvPr>
          <p:cNvSpPr/>
          <p:nvPr/>
        </p:nvSpPr>
        <p:spPr>
          <a:xfrm flipV="1">
            <a:off x="7607585" y="3456864"/>
            <a:ext cx="137160" cy="138798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E16BB40-4FE7-DA40-9031-4767AD4FA859}"/>
              </a:ext>
            </a:extLst>
          </p:cNvPr>
          <p:cNvSpPr/>
          <p:nvPr/>
        </p:nvSpPr>
        <p:spPr>
          <a:xfrm flipV="1">
            <a:off x="7961998" y="3456864"/>
            <a:ext cx="137160" cy="138798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B5A1C65-AFBF-F744-9894-F7FFA81C5241}"/>
              </a:ext>
            </a:extLst>
          </p:cNvPr>
          <p:cNvSpPr/>
          <p:nvPr/>
        </p:nvSpPr>
        <p:spPr>
          <a:xfrm flipV="1">
            <a:off x="8455810" y="3456864"/>
            <a:ext cx="137160" cy="138798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A98B4F4-4AF6-714A-BC8F-D02617998172}"/>
              </a:ext>
            </a:extLst>
          </p:cNvPr>
          <p:cNvSpPr/>
          <p:nvPr/>
        </p:nvSpPr>
        <p:spPr>
          <a:xfrm flipV="1">
            <a:off x="8700776" y="3456864"/>
            <a:ext cx="137160" cy="138798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4309AA2-F9AA-1C4A-826B-66A1F1D1016F}"/>
              </a:ext>
            </a:extLst>
          </p:cNvPr>
          <p:cNvSpPr/>
          <p:nvPr/>
        </p:nvSpPr>
        <p:spPr>
          <a:xfrm flipV="1">
            <a:off x="8804375" y="3456864"/>
            <a:ext cx="137160" cy="138798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8857400-660C-4040-ACEC-E9D18331906E}"/>
              </a:ext>
            </a:extLst>
          </p:cNvPr>
          <p:cNvSpPr/>
          <p:nvPr/>
        </p:nvSpPr>
        <p:spPr>
          <a:xfrm flipV="1">
            <a:off x="3848006" y="5413234"/>
            <a:ext cx="137160" cy="138798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B55E260-8D95-5848-B93E-086EC3FB02AC}"/>
              </a:ext>
            </a:extLst>
          </p:cNvPr>
          <p:cNvSpPr/>
          <p:nvPr/>
        </p:nvSpPr>
        <p:spPr>
          <a:xfrm flipV="1">
            <a:off x="5309736" y="5413234"/>
            <a:ext cx="137160" cy="138798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68C1F12-873F-FA45-AD31-0EEC6CEF42F8}"/>
              </a:ext>
            </a:extLst>
          </p:cNvPr>
          <p:cNvSpPr/>
          <p:nvPr/>
        </p:nvSpPr>
        <p:spPr>
          <a:xfrm flipV="1">
            <a:off x="5171402" y="5413234"/>
            <a:ext cx="137160" cy="138798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A9B921C-78BC-3D47-BF04-1969126DAB9B}"/>
              </a:ext>
            </a:extLst>
          </p:cNvPr>
          <p:cNvSpPr/>
          <p:nvPr/>
        </p:nvSpPr>
        <p:spPr>
          <a:xfrm flipV="1">
            <a:off x="5545751" y="5413234"/>
            <a:ext cx="137160" cy="138798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A14A02D-745E-0C4B-8613-D0AEC021EC80}"/>
              </a:ext>
            </a:extLst>
          </p:cNvPr>
          <p:cNvSpPr/>
          <p:nvPr/>
        </p:nvSpPr>
        <p:spPr>
          <a:xfrm flipV="1">
            <a:off x="6032834" y="5413234"/>
            <a:ext cx="137160" cy="138798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560C6A4-0FE3-704E-8C19-FD4D5858C8CA}"/>
              </a:ext>
            </a:extLst>
          </p:cNvPr>
          <p:cNvSpPr/>
          <p:nvPr/>
        </p:nvSpPr>
        <p:spPr>
          <a:xfrm flipV="1">
            <a:off x="6394590" y="5413234"/>
            <a:ext cx="137160" cy="138798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6B65B8B-0B3A-114F-871E-126FA73EB84D}"/>
              </a:ext>
            </a:extLst>
          </p:cNvPr>
          <p:cNvSpPr/>
          <p:nvPr/>
        </p:nvSpPr>
        <p:spPr>
          <a:xfrm flipV="1">
            <a:off x="6883003" y="5413234"/>
            <a:ext cx="137160" cy="138798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3D7ECAD-A5C4-7C42-8B05-EC65DDE0211C}"/>
              </a:ext>
            </a:extLst>
          </p:cNvPr>
          <p:cNvSpPr/>
          <p:nvPr/>
        </p:nvSpPr>
        <p:spPr>
          <a:xfrm flipV="1">
            <a:off x="7117494" y="5413234"/>
            <a:ext cx="137160" cy="138798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1FC31D6-9B92-8B40-966C-10A4FE05FB72}"/>
              </a:ext>
            </a:extLst>
          </p:cNvPr>
          <p:cNvSpPr/>
          <p:nvPr/>
        </p:nvSpPr>
        <p:spPr>
          <a:xfrm flipV="1">
            <a:off x="7243783" y="5413234"/>
            <a:ext cx="137160" cy="138798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07E26EF-A36E-334F-9089-2B7D11086F91}"/>
              </a:ext>
            </a:extLst>
          </p:cNvPr>
          <p:cNvSpPr/>
          <p:nvPr/>
        </p:nvSpPr>
        <p:spPr>
          <a:xfrm flipV="1">
            <a:off x="7350347" y="5413234"/>
            <a:ext cx="137160" cy="138798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D1BEE3A-8735-1540-ACC1-49FB2CD025D1}"/>
              </a:ext>
            </a:extLst>
          </p:cNvPr>
          <p:cNvSpPr/>
          <p:nvPr/>
        </p:nvSpPr>
        <p:spPr>
          <a:xfrm flipV="1">
            <a:off x="7729787" y="5413234"/>
            <a:ext cx="137160" cy="138798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F9EE4A7-26DB-AC4E-9952-CC29D344FC9E}"/>
              </a:ext>
            </a:extLst>
          </p:cNvPr>
          <p:cNvSpPr/>
          <p:nvPr/>
        </p:nvSpPr>
        <p:spPr>
          <a:xfrm flipV="1">
            <a:off x="7961998" y="3218752"/>
            <a:ext cx="137160" cy="138798"/>
          </a:xfrm>
          <a:prstGeom prst="ellipse">
            <a:avLst/>
          </a:prstGeom>
          <a:solidFill>
            <a:srgbClr val="FF0000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4D1C4F29-5168-2E41-BEC6-E9D5B9E5B8D5}"/>
              </a:ext>
            </a:extLst>
          </p:cNvPr>
          <p:cNvSpPr/>
          <p:nvPr/>
        </p:nvSpPr>
        <p:spPr>
          <a:xfrm flipV="1">
            <a:off x="6786642" y="3218752"/>
            <a:ext cx="137160" cy="138798"/>
          </a:xfrm>
          <a:prstGeom prst="ellipse">
            <a:avLst/>
          </a:prstGeom>
          <a:solidFill>
            <a:srgbClr val="FF0000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C2AE5774-39FC-DA49-83D3-11E6AAD2ED3C}"/>
              </a:ext>
            </a:extLst>
          </p:cNvPr>
          <p:cNvSpPr/>
          <p:nvPr/>
        </p:nvSpPr>
        <p:spPr>
          <a:xfrm flipV="1">
            <a:off x="8442162" y="3218752"/>
            <a:ext cx="137160" cy="138798"/>
          </a:xfrm>
          <a:prstGeom prst="ellipse">
            <a:avLst/>
          </a:prstGeom>
          <a:solidFill>
            <a:srgbClr val="FF0000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E94F1F2-9090-D443-B331-B46D708EA48B}"/>
              </a:ext>
            </a:extLst>
          </p:cNvPr>
          <p:cNvSpPr/>
          <p:nvPr/>
        </p:nvSpPr>
        <p:spPr>
          <a:xfrm flipV="1">
            <a:off x="8669718" y="3218752"/>
            <a:ext cx="137160" cy="138798"/>
          </a:xfrm>
          <a:prstGeom prst="ellipse">
            <a:avLst/>
          </a:prstGeom>
          <a:solidFill>
            <a:srgbClr val="FF0000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E4E457D8-9E91-D74C-8C0F-E09D54A3FEAA}"/>
              </a:ext>
            </a:extLst>
          </p:cNvPr>
          <p:cNvSpPr/>
          <p:nvPr/>
        </p:nvSpPr>
        <p:spPr>
          <a:xfrm flipV="1">
            <a:off x="8822118" y="3218752"/>
            <a:ext cx="137160" cy="138798"/>
          </a:xfrm>
          <a:prstGeom prst="ellipse">
            <a:avLst/>
          </a:prstGeom>
          <a:solidFill>
            <a:srgbClr val="FF0000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D4A774A-2CD9-7444-B830-0001401F4B4F}"/>
              </a:ext>
            </a:extLst>
          </p:cNvPr>
          <p:cNvSpPr/>
          <p:nvPr/>
        </p:nvSpPr>
        <p:spPr>
          <a:xfrm flipV="1">
            <a:off x="5166614" y="5210389"/>
            <a:ext cx="137160" cy="13879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02798061-AD09-3D41-8339-44EA85CC9B29}"/>
              </a:ext>
            </a:extLst>
          </p:cNvPr>
          <p:cNvSpPr/>
          <p:nvPr/>
        </p:nvSpPr>
        <p:spPr>
          <a:xfrm flipV="1">
            <a:off x="5306488" y="5210389"/>
            <a:ext cx="137160" cy="13879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8D3A87F-76CF-184C-A702-AAFC08A33704}"/>
              </a:ext>
            </a:extLst>
          </p:cNvPr>
          <p:cNvSpPr/>
          <p:nvPr/>
        </p:nvSpPr>
        <p:spPr>
          <a:xfrm flipV="1">
            <a:off x="5534044" y="5210389"/>
            <a:ext cx="137160" cy="13879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93BA053-BB3D-B742-8409-8CE004C0BBC4}"/>
              </a:ext>
            </a:extLst>
          </p:cNvPr>
          <p:cNvSpPr/>
          <p:nvPr/>
        </p:nvSpPr>
        <p:spPr>
          <a:xfrm flipV="1">
            <a:off x="6024646" y="5210389"/>
            <a:ext cx="137160" cy="13879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124F9D3C-B9B4-2E4B-B1FB-F3ED0FEC4934}"/>
              </a:ext>
            </a:extLst>
          </p:cNvPr>
          <p:cNvSpPr/>
          <p:nvPr/>
        </p:nvSpPr>
        <p:spPr>
          <a:xfrm flipV="1">
            <a:off x="6389988" y="5210389"/>
            <a:ext cx="137160" cy="13879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DD59D86D-D6F9-3A49-87A1-52A6CAE53ED5}"/>
              </a:ext>
            </a:extLst>
          </p:cNvPr>
          <p:cNvSpPr/>
          <p:nvPr/>
        </p:nvSpPr>
        <p:spPr>
          <a:xfrm flipV="1">
            <a:off x="6880590" y="5210389"/>
            <a:ext cx="137160" cy="13879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335FC128-2DA9-2E49-85DE-B178DF5EAD96}"/>
              </a:ext>
            </a:extLst>
          </p:cNvPr>
          <p:cNvSpPr/>
          <p:nvPr/>
        </p:nvSpPr>
        <p:spPr>
          <a:xfrm flipV="1">
            <a:off x="7120672" y="5210389"/>
            <a:ext cx="137160" cy="13879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71F6001A-5FA8-3F46-BF77-4F2E37F76AA4}"/>
              </a:ext>
            </a:extLst>
          </p:cNvPr>
          <p:cNvSpPr/>
          <p:nvPr/>
        </p:nvSpPr>
        <p:spPr>
          <a:xfrm flipV="1">
            <a:off x="7235494" y="5210389"/>
            <a:ext cx="137160" cy="13879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994A1A32-A669-1E4D-A464-80A176C960AE}"/>
              </a:ext>
            </a:extLst>
          </p:cNvPr>
          <p:cNvSpPr/>
          <p:nvPr/>
        </p:nvSpPr>
        <p:spPr>
          <a:xfrm flipV="1">
            <a:off x="7350316" y="5210389"/>
            <a:ext cx="137160" cy="13879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2BCA4AA8-A551-AF4A-8F90-B04C4BD46216}"/>
              </a:ext>
            </a:extLst>
          </p:cNvPr>
          <p:cNvSpPr/>
          <p:nvPr/>
        </p:nvSpPr>
        <p:spPr>
          <a:xfrm flipV="1">
            <a:off x="7715658" y="5210389"/>
            <a:ext cx="137160" cy="13879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733D801B-A00B-184E-9DE4-84B4A513E89F}"/>
              </a:ext>
            </a:extLst>
          </p:cNvPr>
          <p:cNvSpPr/>
          <p:nvPr/>
        </p:nvSpPr>
        <p:spPr>
          <a:xfrm flipV="1">
            <a:off x="7490190" y="5210389"/>
            <a:ext cx="137160" cy="13879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7800161-D686-0D47-B15D-74169D017AC4}"/>
              </a:ext>
            </a:extLst>
          </p:cNvPr>
          <p:cNvSpPr txBox="1"/>
          <p:nvPr/>
        </p:nvSpPr>
        <p:spPr>
          <a:xfrm>
            <a:off x="9899736" y="9435"/>
            <a:ext cx="2292264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Binding Sites</a:t>
            </a:r>
          </a:p>
          <a:p>
            <a:r>
              <a:rPr lang="en-US" dirty="0"/>
              <a:t>Green – SARS Cov-2</a:t>
            </a:r>
          </a:p>
          <a:p>
            <a:r>
              <a:rPr lang="en-US" dirty="0"/>
              <a:t>Red – SARS </a:t>
            </a:r>
            <a:r>
              <a:rPr lang="en-US" dirty="0" err="1"/>
              <a:t>Cov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30365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DC393-A431-184E-996E-6FF3E35CF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Human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ACE2</a:t>
            </a:r>
            <a:r>
              <a:rPr lang="zh-CN" altLang="en-US" dirty="0"/>
              <a:t> </a:t>
            </a:r>
            <a:r>
              <a:rPr lang="en-US" altLang="zh-CN" dirty="0"/>
              <a:t>(1R42)</a:t>
            </a:r>
            <a:r>
              <a:rPr lang="zh-CN" altLang="en-US" dirty="0"/>
              <a:t> 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AF5D97-D02A-AD46-A92F-F1D4BAD6D0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791" y="1251256"/>
            <a:ext cx="11564408" cy="5606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9480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7A6E7-016B-8C4F-AC99-C31C8EDDA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SARS-CoV-2</a:t>
            </a:r>
            <a:r>
              <a:rPr lang="zh-CN" altLang="en-US" dirty="0"/>
              <a:t> </a:t>
            </a:r>
            <a:r>
              <a:rPr lang="en-US" altLang="zh-CN" dirty="0"/>
              <a:t>Spike</a:t>
            </a:r>
            <a:r>
              <a:rPr lang="zh-CN" altLang="en-US" dirty="0"/>
              <a:t> </a:t>
            </a:r>
            <a:r>
              <a:rPr lang="en-US" altLang="zh-CN" dirty="0"/>
              <a:t>Protein</a:t>
            </a:r>
            <a:r>
              <a:rPr lang="zh-CN" altLang="en-US" dirty="0"/>
              <a:t> </a:t>
            </a:r>
            <a:r>
              <a:rPr lang="en-US" altLang="zh-CN" dirty="0"/>
              <a:t>Open</a:t>
            </a:r>
            <a:r>
              <a:rPr lang="zh-CN" altLang="en-US" dirty="0"/>
              <a:t> </a:t>
            </a:r>
            <a:r>
              <a:rPr lang="en-US" altLang="zh-CN" dirty="0"/>
              <a:t>(6VYB)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1BA3B5-B92D-864D-BBA4-8B76247D7D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7D431D-2E67-2345-BDAF-43B1F63523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67131"/>
            <a:ext cx="12192000" cy="5257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9169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7EFBF1-C420-B443-AA8E-D4664A0525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ACE2</a:t>
            </a:r>
            <a:r>
              <a:rPr lang="zh-CN" altLang="en-US" dirty="0"/>
              <a:t> </a:t>
            </a:r>
            <a:r>
              <a:rPr lang="en-US" altLang="zh-CN" dirty="0"/>
              <a:t>and CoV-2</a:t>
            </a:r>
            <a:r>
              <a:rPr lang="zh-CN" altLang="en-US" dirty="0"/>
              <a:t> </a:t>
            </a:r>
            <a:r>
              <a:rPr lang="en-US" altLang="zh-CN" dirty="0"/>
              <a:t>Spike</a:t>
            </a:r>
            <a:r>
              <a:rPr lang="zh-CN" altLang="en-US" dirty="0"/>
              <a:t> </a:t>
            </a:r>
            <a:r>
              <a:rPr lang="en-US" altLang="zh-CN" dirty="0"/>
              <a:t>Protein</a:t>
            </a:r>
            <a:r>
              <a:rPr lang="zh-CN" altLang="en-US" dirty="0"/>
              <a:t> </a:t>
            </a:r>
            <a:r>
              <a:rPr lang="en-US" altLang="zh-CN" dirty="0"/>
              <a:t>(6LZG)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FEE888-520F-5740-B12E-7061593660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BE4291-2EA4-194E-8FF0-7870DE0AFC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53025"/>
            <a:ext cx="12192000" cy="5504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842444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F496CB"/>
      </a:accent1>
      <a:accent2>
        <a:srgbClr val="BC356F"/>
      </a:accent2>
      <a:accent3>
        <a:srgbClr val="E65331"/>
      </a:accent3>
      <a:accent4>
        <a:srgbClr val="F27E19"/>
      </a:accent4>
      <a:accent5>
        <a:srgbClr val="F2AC19"/>
      </a:accent5>
      <a:accent6>
        <a:srgbClr val="BC80E0"/>
      </a:accent6>
      <a:hlink>
        <a:srgbClr val="EF5285"/>
      </a:hlink>
      <a:folHlink>
        <a:srgbClr val="F77F90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23659B44-6E34-4CE8-8F0D-387DA799682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{007AE150-F50D-CB4E-A761-560D83D9F300}tf10001060</Template>
  <TotalTime>2975</TotalTime>
  <Words>400</Words>
  <Application>Microsoft Macintosh PowerPoint</Application>
  <PresentationFormat>Widescreen</PresentationFormat>
  <Paragraphs>49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方正姚体</vt:lpstr>
      <vt:lpstr>华文新魏</vt:lpstr>
      <vt:lpstr>Arial</vt:lpstr>
      <vt:lpstr>Cambria Math</vt:lpstr>
      <vt:lpstr>Trebuchet MS</vt:lpstr>
      <vt:lpstr>Wingdings 3</vt:lpstr>
      <vt:lpstr>Facet</vt:lpstr>
      <vt:lpstr>Binding Affinities of Coronaviruses on the Human Receptor ACE2</vt:lpstr>
      <vt:lpstr>Covid-19 Intermediary Host</vt:lpstr>
      <vt:lpstr>Problem</vt:lpstr>
      <vt:lpstr>Previous Research</vt:lpstr>
      <vt:lpstr>Comparing the Four Sequences</vt:lpstr>
      <vt:lpstr>Binding Sites (Receptor Binding Domain)</vt:lpstr>
      <vt:lpstr>Human – ACE2 (1R42) </vt:lpstr>
      <vt:lpstr>SARS-CoV-2 Spike Protein Open (6VYB)</vt:lpstr>
      <vt:lpstr>ACE2 and CoV-2 Spike Protein (6LZG)</vt:lpstr>
      <vt:lpstr>SARS CoV (5XLR)</vt:lpstr>
      <vt:lpstr>SARS Spike Protein and ACE2 Interaction (3D0G) </vt:lpstr>
      <vt:lpstr>Bat Spike Protein (5GYQ)</vt:lpstr>
      <vt:lpstr>Bat Spike Protein and ACE2 Interaction</vt:lpstr>
      <vt:lpstr>Pangolin Spike Protein</vt:lpstr>
      <vt:lpstr>Pangolin – Swiss Model </vt:lpstr>
      <vt:lpstr>Pangolin Spike Protein and ACE2 Interaction</vt:lpstr>
      <vt:lpstr>Results </vt:lpstr>
      <vt:lpstr>Discussion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Bowen Bao</dc:creator>
  <cp:lastModifiedBy>Bowen Bao</cp:lastModifiedBy>
  <cp:revision>26</cp:revision>
  <dcterms:created xsi:type="dcterms:W3CDTF">2020-06-09T21:15:44Z</dcterms:created>
  <dcterms:modified xsi:type="dcterms:W3CDTF">2020-06-17T13:23:25Z</dcterms:modified>
</cp:coreProperties>
</file>